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,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wl with salmon cakes, salad, a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wl of pappardelle pasta with parsley butter, roasted hazelnuts,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,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aramhayr.wixsite.com/aram-hayrapetyan/post/%D5%B0%D5%A1%D5%B7%D5%BE%D5%B8%D5%B2%D5%A1%D5%AF%D5%A1%D5%B6-%D5%AC%D5%A5%D5%A6%D5%BE%D5%A1%D5%A2%D5%A1%D5%B6%D5%B8%D6%82%D5%A9%D5%B5%D5%A1%D5%B6-%D5%B4%D5%AB%D5%BB%D5%A2%D5%B8%D6%82%D5%B0%D5%A1%D5%AF%D5%A1%D5%B6-%D5%AF%D5%A5%D5%B6%D5%BF%D6%80%D5%B8%D5%B6" TargetMode="External"/><Relationship Id="rId3" Type="http://schemas.openxmlformats.org/officeDocument/2006/relationships/hyperlink" Target="https://aramhayr.wixsite.com/aram-hayrapetyan/post/%D5%AC%D5%A5%D5%A6%D5%BE%D5%A1%D5%A2%D5%A1%D5%B6%D5%AB-%D5%A1%D5%B7%D5%AD%D5%A1%D5%BF%D5%A1%D5%B6%D5%B8%D6%81" TargetMode="External"/><Relationship Id="rId4" Type="http://schemas.openxmlformats.org/officeDocument/2006/relationships/hyperlink" Target="https://aramhayr.wixsite.com/aram-hayrapetyan/en/post/linguistic-information-processing-system" TargetMode="External"/><Relationship Id="rId5" Type="http://schemas.openxmlformats.org/officeDocument/2006/relationships/hyperlink" Target="http://www.apple.com" TargetMode="External"/><Relationship Id="rId6" Type="http://schemas.openxmlformats.org/officeDocument/2006/relationships/hyperlink" Target="https://aramhayr.wixsite.com/aram-hayrapetyan/post/%D5%A2%D5%B6%D5%A1%D5%AF%D5%A1%D5%B6-%D5%AD%D5%B8%D5%BD%D6%84%D5%AB-%D5%B4%D5%B7%D5%A1%D5%AF%D5%B8%D6%82%D5%B4" TargetMode="Externa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aramhayr.wixsite.com/aram-hayrapetyan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aramhayr.wixsite.com/aram-hayrapetyan/post/%D5%A9%D5%BE%D5%A1%D5%B6%D5%B7%D5%A1%D5%B5%D5%AB%D5%B6-%D5%B0%D5%B8%D6%82%D5%B4%D5%A1%D5%B6%D5%AB%D5%BF%D5%A1%D6%80-%D5%A3%D5%AB%D5%BF%D5%B8%D6%82%D5%A9%D5%B5%D5%B8%D6%82%D5%B6%D5%B6%D5%A5%D6%80" TargetMode="External"/><Relationship Id="rId3" Type="http://schemas.openxmlformats.org/officeDocument/2006/relationships/hyperlink" Target="https://aramhayr.wixsite.com/aram-hayrapetyan/post/%D5%AF%D5%B8%D6%80%D5%BA%D5%B8%D6%82%D5%BD%D5%B6%D5%A5%D6%80%D5%AB-%D5%AF%D5%A1%D5%BC%D5%B8%D6%82%D6%81%D5%B8%D6%82%D5%B4" TargetMode="External"/><Relationship Id="rId4" Type="http://schemas.openxmlformats.org/officeDocument/2006/relationships/hyperlink" Target="https://aramhayr.wixsite.com/aram-hayrapetyan/post/%D5%B6%D5%A1%D5%B5%D5%AB%D6%80%D5%AB-%D5%A2%D5%A1%D5%BC%D5%A1%D6%80%D5%A1%D5%B6%D5%B6%D5%A5%D6%80" TargetMode="External"/><Relationship Id="rId5" Type="http://schemas.openxmlformats.org/officeDocument/2006/relationships/hyperlink" Target="https://aramhayr.wixsite.com/aram-hayrapetyan/post/%D5%A3%D5%A1%D5%B6%D5%B1%D5%A1%D6%80%D5%A1%D5%B6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aramhayr.wixsite.com/aram-hayrapetyan/post/%D5%AF%D5%B8%D6%80%D5%BA%D5%B8%D6%82%D5%BD%D5%B6%D5%A5%D6%80%D5%AB-%D5%AF%D5%A1%D5%BC%D5%B8%D6%82%D6%81%D5%B8%D6%82%D5%B4" TargetMode="External"/><Relationship Id="rId3" Type="http://schemas.openxmlformats.org/officeDocument/2006/relationships/hyperlink" Target="https://aramhayr.wixsite.com/aram-hayrapetyan/post/%D5%A9%D5%BE%D5%A1%D5%B6%D5%B7%D5%A1%D5%B5%D5%AB%D5%B6-%D5%A3%D6%80%D5%A1%D5%A4%D5%A1%D6%80%D5%A1%D5%B6" TargetMode="External"/><Relationship Id="rId4" Type="http://schemas.openxmlformats.org/officeDocument/2006/relationships/hyperlink" Target="https://digilib.aua.am/" TargetMode="External"/><Relationship Id="rId5" Type="http://schemas.openxmlformats.org/officeDocument/2006/relationships/hyperlink" Target="https://aramhayr.wixsite.com/aram-hayrapetyan/post/%D5%B6%D5%A1%D5%B5%D5%AB%D6%80%D5%AB-%D5%A2%D5%A1%D5%BC%D5%A1%D6%80%D5%A1%D5%B6%D5%B6%D5%A5%D6%80" TargetMode="External"/><Relationship Id="rId6" Type="http://schemas.openxmlformats.org/officeDocument/2006/relationships/hyperlink" Target="https://aramhayr.wixsite.com/aram-hayrapetyan/post/%D5%A3%D5%A1%D5%B6%D5%B1%D5%A1%D6%80%D5%A1%D5%B6" TargetMode="External"/><Relationship Id="rId7" Type="http://schemas.openxmlformats.org/officeDocument/2006/relationships/hyperlink" Target="https://www.merriam-webster.com/" TargetMode="External"/><Relationship Id="rId8" Type="http://schemas.openxmlformats.org/officeDocument/2006/relationships/hyperlink" Target="https://aramhayr.wixsite.com/aram-hayrapetyan/post/%D5%AF%D5%B8%D6%80%D5%BA%D5%B8%D6%82%D5%BD%D5%A1%D5%B5%D5%AB%D5%B6-%D5%AC%D5%A5%D5%A6%D5%BE%D5%A1%D5%A2%D5%A1%D5%B6%D5%B8%D6%82%D5%A9%D5%B5%D5%B8%D6%82%D5%B6-%D5%B6%D5%A5%D6%80%D5%A1%D5%AE%D5%B8%D6%82%D5%A9%D5%B5%D5%B8%D6%82%D5%B6" TargetMode="External"/><Relationship Id="rId9" Type="http://schemas.openxmlformats.org/officeDocument/2006/relationships/hyperlink" Target="http://www.eanc.net/EANC/search/?interface_language=am" TargetMode="Externa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trudy.ruslang.ru/ru/archive/2015-3/194-234" TargetMode="External"/><Relationship Id="rId3" Type="http://schemas.openxmlformats.org/officeDocument/2006/relationships/hyperlink" Target="http://www.eanc.net/EANC/search/?interface_language=am" TargetMode="Externa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%D4%BF%D5%B8%D6%80%D5%BA%D5%B8%D6%82%D5%BD%D5%A1%D5%B5%D5%AB%D5%B6%20%D5%AC%D5%A5%D5%A6%D5%BE%D5%A1%D5%A2%D5%A1%D5%B6%D5%B8%D6%82%D5%A9%D5%B5%D5%B8%D6%82%D5%B6.%20%D5%86%D5%A5%D6%80%D5%A1%D5%AE%D5%B8%D6%82%D5%A9%D5%B5%D5%B8%D6%82%D5%B6" TargetMode="External"/><Relationship Id="rId3" Type="http://schemas.openxmlformats.org/officeDocument/2006/relationships/hyperlink" Target="https://aramhayr.wixsite.com/aram-hayrapetyan/post/%D5%AF%D5%B8%D6%80%D5%BA%D5%B8%D6%82%D5%BD%D5%A1%D5%B5%D5%AB%D5%B6-%D5%AC%D5%A5%D5%A6%D5%BE%D5%A1%D5%A2%D5%A1%D5%B6%D5%B8%D6%82%D5%A9%D5%B5%D5%B8%D6%82%D5%B6-%D5%B6%D5%A5%D6%80%D5%A1%D5%AE%D5%B8%D6%82%D5%A9%D5%B5%D5%B8%D6%82%D5%B6" TargetMode="Externa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aramhayr.wixsite.com/aram-hayrapetyan/post/%D5%B0%D5%A1%D5%B7%D5%BE%D5%B8%D5%B2%D5%A1%D5%AF%D5%A1%D5%B6-%D5%AC%D5%A5%D5%A6%D5%BE%D5%A1%D5%A2%D5%A1%D5%B6%D5%B8%D6%82%D5%A9%D5%B5%D5%A1%D5%B6-%D5%B4%D5%AB%D5%BB%D5%A2%D5%B8%D6%82%D5%B0%D5%A1%D5%AF%D5%A1%D5%B6-%D5%AF%D5%A5%D5%B6%D5%BF%D6%80%D5%B8%D5%B6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Արամ. 2026-01-30. Պոլիտեխնիկական Համալսարան"/>
          <p:cNvSpPr txBox="1"/>
          <p:nvPr>
            <p:ph type="body" idx="21"/>
          </p:nvPr>
        </p:nvSpPr>
        <p:spPr>
          <a:xfrm>
            <a:off x="1201340" y="11872562"/>
            <a:ext cx="21971003" cy="63697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734694">
              <a:defRPr sz="3204"/>
            </a:lvl1pPr>
          </a:lstStyle>
          <a:p>
            <a:pPr/>
            <a:r>
              <a:t>Արամ. 2026-01-30. Պոլիտեխնիկական Համալսարան</a:t>
            </a:r>
          </a:p>
        </p:txBody>
      </p:sp>
      <p:sp>
        <p:nvSpPr>
          <p:cNvPr id="172" name="Ի՞նչ է Հաշվողական Լեզվաբանությունը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Ի՞նչ է Հաշվողական Լեզվաբանությունը</a:t>
            </a:r>
          </a:p>
        </p:txBody>
      </p:sp>
      <p:sp>
        <p:nvSpPr>
          <p:cNvPr id="173" name="Նպատակները, Գործիքակազմը, եւ Դասավանդումը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Նպատակները, Գործիքակազմը, եւ Դասավանդումը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Լեզվաբանի աշխատանոց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Լեզվաբանի աշխատանոց</a:t>
            </a:r>
          </a:p>
        </p:txBody>
      </p:sp>
      <p:sp>
        <p:nvSpPr>
          <p:cNvPr id="208" name="եւ Հաշվողական լեզվաբանության միջբուհական կենտրոն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734694">
              <a:defRPr sz="4895"/>
            </a:lvl1pPr>
          </a:lstStyle>
          <a:p>
            <a:pPr/>
            <a:r>
              <a:t>եւ Հաշվողական լեզվաբանության միջբուհական կենտրոն</a:t>
            </a:r>
          </a:p>
        </p:txBody>
      </p:sp>
      <p:sp>
        <p:nvSpPr>
          <p:cNvPr id="209" name="Հաշվողական լեզվաբանության միջբուհական կենտրոն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05968" indent="-505968" defTabSz="2023821">
              <a:spcBef>
                <a:spcPts val="3700"/>
              </a:spcBef>
              <a:defRPr sz="3984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2" invalidUrl="" action="" tgtFrame="" tooltip="" history="1" highlightClick="0" endSnd="0"/>
              </a:rPr>
              <a:t>Հաշվողական լեզվաբանության միջբուհական կենտրոն</a:t>
            </a:r>
          </a:p>
          <a:p>
            <a:pPr marL="505968" indent="-505968" defTabSz="2023821">
              <a:spcBef>
                <a:spcPts val="3700"/>
              </a:spcBef>
              <a:defRPr sz="3984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3" invalidUrl="" action="" tgtFrame="" tooltip="" history="1" highlightClick="0" endSnd="0"/>
              </a:rPr>
              <a:t>Լեզվաբանի աշխատանոց</a:t>
            </a:r>
          </a:p>
          <a:p>
            <a:pPr marL="505968" indent="-505968" defTabSz="2023821">
              <a:spcBef>
                <a:spcPts val="3700"/>
              </a:spcBef>
              <a:defRPr sz="3984">
                <a:latin typeface="Arian Grqi"/>
                <a:ea typeface="Arian Grqi"/>
                <a:cs typeface="Arian Grqi"/>
                <a:sym typeface="Arian Grqi"/>
              </a:defRPr>
            </a:pPr>
            <a:r>
              <a:t>ԱՄՓՈՓՈՒՄ</a:t>
            </a:r>
          </a:p>
          <a:p>
            <a:pPr lvl="1" marL="1011936" indent="-505968" defTabSz="2023821">
              <a:spcBef>
                <a:spcPts val="3700"/>
              </a:spcBef>
              <a:defRPr sz="3984">
                <a:latin typeface="Arian Grqi"/>
                <a:ea typeface="Arian Grqi"/>
                <a:cs typeface="Arian Grqi"/>
                <a:sym typeface="Arian Grqi"/>
              </a:defRPr>
            </a:pPr>
            <a:r>
              <a:t>ՀԼ մասնագետները, ճարտարագետները կառուցում եւ սպասարկում են կորպուսները (</a:t>
            </a:r>
            <a:r>
              <a:rPr sz="2988" u="sng">
                <a:hlinkClick r:id="rId4" invalidUrl="" action="" tgtFrame="" tooltip="" history="1" highlightClick="0" endSnd="0"/>
              </a:rPr>
              <a:t>Linguistic Information Processing System</a:t>
            </a:r>
            <a:r>
              <a:t>), իսկ</a:t>
            </a:r>
          </a:p>
          <a:p>
            <a:pPr lvl="1" marL="1011936" indent="-505968" defTabSz="2023821">
              <a:spcBef>
                <a:spcPts val="3700"/>
              </a:spcBef>
              <a:defRPr sz="3984">
                <a:latin typeface="Arian Grqi"/>
                <a:ea typeface="Arian Grqi"/>
                <a:cs typeface="Arian Grqi"/>
                <a:sym typeface="Arian Grqi"/>
              </a:defRPr>
            </a:pPr>
            <a:r>
              <a:t>Կորպուսային լեզվաբանները (ԿԼ) կորպուսների օգնությամբ կատարում են լեզվաբանական, բանասիրական, պատմական, ևն ուսումնասիրություններ</a:t>
            </a:r>
          </a:p>
          <a:p>
            <a:pPr marL="505968" indent="-505968" defTabSz="2023821">
              <a:spcBef>
                <a:spcPts val="3700"/>
              </a:spcBef>
              <a:defRPr sz="3984">
                <a:latin typeface="Arian Grqi"/>
                <a:ea typeface="Arian Grqi"/>
                <a:cs typeface="Arian Grqi"/>
                <a:sym typeface="Arian Grqi"/>
              </a:defRPr>
            </a:pPr>
            <a:r>
              <a:t>ՀԼ եւ ԿԼ մասնագետները պետք է հաճախ շփվեն, որպեսզի ընդհանրական բառապաշար ձեւավորեն: Սա թույլ կտա նույն լեզվով խոսել եւ հասկանալ </a:t>
            </a:r>
            <a:r>
              <a:rPr u="sng">
                <a:hlinkClick r:id="rId5" invalidUrl="" action="" tgtFrame="" tooltip="" history="1" highlightClick="0" endSnd="0"/>
              </a:rPr>
              <a:t>ԿԼ պահանջները</a:t>
            </a:r>
            <a:r>
              <a:t> եւ </a:t>
            </a:r>
            <a:r>
              <a:rPr u="sng">
                <a:hlinkClick r:id="rId6" invalidUrl="" action="" tgtFrame="" tooltip="" history="1" highlightClick="0" endSnd="0"/>
              </a:rPr>
              <a:t>ՀԼ հնարավորությունները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ՀՈւՊ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ՀՈւՊ</a:t>
            </a:r>
          </a:p>
        </p:txBody>
      </p:sp>
      <p:sp>
        <p:nvSpPr>
          <p:cNvPr id="212" name="Հարց ու պատասխան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734694">
              <a:defRPr sz="4895"/>
            </a:lvl1pPr>
          </a:lstStyle>
          <a:p>
            <a:pPr/>
            <a:r>
              <a:t> Հարց ու պատասխան</a:t>
            </a:r>
          </a:p>
        </p:txBody>
      </p:sp>
      <p:sp>
        <p:nvSpPr>
          <p:cNvPr id="213" name="Քննարկում…"/>
          <p:cNvSpPr txBox="1"/>
          <p:nvPr>
            <p:ph type="body" idx="1"/>
          </p:nvPr>
        </p:nvSpPr>
        <p:spPr>
          <a:xfrm>
            <a:off x="1206500" y="4261204"/>
            <a:ext cx="21971000" cy="8256012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Arian Grqi"/>
                <a:ea typeface="Arian Grqi"/>
                <a:cs typeface="Arian Grqi"/>
                <a:sym typeface="Arian Grqi"/>
              </a:defRPr>
            </a:pPr>
            <a:r>
              <a:t>Քննարկում </a:t>
            </a:r>
          </a:p>
          <a:p>
            <a:pPr lvl="1"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t>Հարցեր</a:t>
            </a:r>
          </a:p>
          <a:p>
            <a:pPr lvl="1"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t>Դիտարկումներ/դիտողություններ</a:t>
            </a:r>
          </a:p>
          <a:p>
            <a:pPr lvl="1"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t>Կարծիքներ</a:t>
            </a:r>
          </a:p>
          <a:p>
            <a:pPr marL="609599" indent="-609599"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t>Կապը`</a:t>
            </a:r>
            <a:r>
              <a:rPr i="1"/>
              <a:t> </a:t>
            </a:r>
            <a:r>
              <a:rPr u="sng">
                <a:solidFill>
                  <a:srgbClr val="0000EE"/>
                </a:solidFill>
                <a:hlinkClick r:id="rId2" invalidUrl="" action="" tgtFrame="" tooltip="" history="1" highlightClick="0" endSnd="0"/>
              </a:rPr>
              <a:t>ՀԹՏ</a:t>
            </a:r>
            <a:endParaRPr sz="12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Հումանիտար Թվանշային Տեխնոլոգիաներ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Հումանիտար Թվանշային Տեխնոլոգիաներ</a:t>
            </a:r>
          </a:p>
        </p:txBody>
      </p:sp>
      <p:sp>
        <p:nvSpPr>
          <p:cNvPr id="176" name="Հաշվողական լեզվաբանության դիրքավորումը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734694">
              <a:defRPr sz="4895"/>
            </a:lvl1pPr>
          </a:lstStyle>
          <a:p>
            <a:pPr/>
            <a:r>
              <a:t>Հաշվողական լեզվաբանության դիրքավորումը</a:t>
            </a:r>
          </a:p>
        </p:txBody>
      </p:sp>
      <p:sp>
        <p:nvSpPr>
          <p:cNvPr id="177" name="Հումանիտար Թվանշային Տեխնոլոգիաների հակիրճ տեսություն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60831" indent="-560831" defTabSz="2243271">
              <a:spcBef>
                <a:spcPts val="4100"/>
              </a:spcBef>
              <a:defRPr sz="4416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2" invalidUrl="" action="" tgtFrame="" tooltip="" history="1" highlightClick="0" endSnd="0"/>
              </a:rPr>
              <a:t>Հումանիտար Թվանշային Տեխնոլոգիաների հակիրճ տեսություն</a:t>
            </a:r>
          </a:p>
          <a:p>
            <a:pPr marL="560831" indent="-560831" defTabSz="2243271">
              <a:spcBef>
                <a:spcPts val="4100"/>
              </a:spcBef>
              <a:defRPr sz="4416">
                <a:latin typeface="Arian Grqi"/>
                <a:ea typeface="Arian Grqi"/>
                <a:cs typeface="Arian Grqi"/>
                <a:sym typeface="Arian Grqi"/>
              </a:defRPr>
            </a:pPr>
            <a:r>
              <a:t>Հաշվողական լեզվաբանության (ՀԼ) նպատակը`</a:t>
            </a:r>
          </a:p>
          <a:p>
            <a:pPr lvl="1" marL="1121663" indent="-560831" defTabSz="2243271">
              <a:spcBef>
                <a:spcPts val="4100"/>
              </a:spcBef>
              <a:defRPr sz="4416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3" invalidUrl="" action="" tgtFrame="" tooltip="" history="1" highlightClick="0" endSnd="0"/>
              </a:rPr>
              <a:t>Կորպուս</a:t>
            </a:r>
          </a:p>
          <a:p>
            <a:pPr lvl="2" marL="1682495" indent="-560831" defTabSz="2243271">
              <a:spcBef>
                <a:spcPts val="4100"/>
              </a:spcBef>
              <a:defRPr sz="4416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4" invalidUrl="" action="" tgtFrame="" tooltip="" history="1" highlightClick="0" endSnd="0"/>
              </a:rPr>
              <a:t>Բառարան</a:t>
            </a:r>
          </a:p>
          <a:p>
            <a:pPr lvl="2" marL="1682495" indent="-560831" defTabSz="2243271">
              <a:spcBef>
                <a:spcPts val="4100"/>
              </a:spcBef>
              <a:defRPr sz="4416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5" invalidUrl="" action="" tgtFrame="" tooltip="" history="1" highlightClick="0" endSnd="0"/>
              </a:rPr>
              <a:t>Գանձարան</a:t>
            </a:r>
          </a:p>
          <a:p>
            <a:pPr marL="560831" indent="-560831" defTabSz="2243271">
              <a:spcBef>
                <a:spcPts val="4100"/>
              </a:spcBef>
              <a:defRPr sz="4416">
                <a:latin typeface="Arian Grqi"/>
                <a:ea typeface="Arian Grqi"/>
                <a:cs typeface="Arian Grqi"/>
                <a:sym typeface="Arian Grqi"/>
              </a:defRPr>
            </a:pPr>
            <a:r>
              <a:t>Հաշվողական լեզվաբանությունը հաշվողական ճարտարագիտության բնագավառ է, որը բնական լեզուների ուսումնասիրության համար թվանշային վերլուծման գործիքներ է ստեղծում, որոնցով համալրվում են կորպուսները: Ավելի պարզ`  ՀԼ-ի հիմնական նպատակը կորպուսների կառուցումն ու շահագործումն է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Կորպուսների տեսակները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Կորպուսների տեսակները</a:t>
            </a:r>
          </a:p>
        </p:txBody>
      </p:sp>
      <p:sp>
        <p:nvSpPr>
          <p:cNvPr id="180" name="ըստ կառուցվածքի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734694">
              <a:defRPr sz="4895"/>
            </a:lvl1pPr>
          </a:lstStyle>
          <a:p>
            <a:pPr/>
            <a:r>
              <a:t>ըստ կառուցվածքի</a:t>
            </a:r>
          </a:p>
        </p:txBody>
      </p:sp>
      <p:sp>
        <p:nvSpPr>
          <p:cNvPr id="181" name="Տեքստերի ցանկացած հավաքացու կորպուս է: Մեզ կհետաքրքրեն թվանշային կորպուսները: Կորպուսները լինում են միա- եւ բազմալեզու: Միալեզու կորպուսները կարելի է կարգավորել ըստ կառուցվածքի`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 marL="914400" indent="-457200" defTabSz="1828754">
              <a:spcBef>
                <a:spcPts val="3300"/>
              </a:spcBef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t>Տեքստերի ցանկացած հավաքացու </a:t>
            </a:r>
            <a:r>
              <a:rPr u="sng">
                <a:hlinkClick r:id="rId2" invalidUrl="" action="" tgtFrame="" tooltip="" history="1" highlightClick="0" endSnd="0"/>
              </a:rPr>
              <a:t>կորպուս</a:t>
            </a:r>
            <a:r>
              <a:t> է: Մեզ կհետաքրքրեն թվանշային կորպուսները: Կորպուսները լինում են միա- եւ բազմալեզու: Միալեզու կորպուսները կարելի է կարգավորել ըստ կառուցվածքի`</a:t>
            </a:r>
          </a:p>
          <a:p>
            <a:pPr lvl="1" marL="914400" indent="-457200" defTabSz="1828754">
              <a:spcBef>
                <a:spcPts val="3300"/>
              </a:spcBef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3" invalidUrl="" action="" tgtFrame="" tooltip="" history="1" highlightClick="0" endSnd="0"/>
              </a:rPr>
              <a:t>Գրադարան</a:t>
            </a:r>
          </a:p>
          <a:p>
            <a:pPr lvl="2" marL="1371600" indent="-457200" defTabSz="1828754">
              <a:spcBef>
                <a:spcPts val="3300"/>
              </a:spcBef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4" invalidUrl="" action="" tgtFrame="" tooltip="" history="1" highlightClick="0" endSnd="0"/>
              </a:rPr>
              <a:t>Հայ մատենագրութեան թուանշանային գրադարան</a:t>
            </a:r>
          </a:p>
          <a:p>
            <a:pPr lvl="1" marL="914400" indent="-457200" defTabSz="1828754">
              <a:spcBef>
                <a:spcPts val="3300"/>
              </a:spcBef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5" invalidUrl="" action="" tgtFrame="" tooltip="" history="1" highlightClick="0" endSnd="0"/>
              </a:rPr>
              <a:t>Բառարան</a:t>
            </a:r>
          </a:p>
          <a:p>
            <a:pPr lvl="1" marL="914400" indent="-457200" defTabSz="1828754">
              <a:spcBef>
                <a:spcPts val="3300"/>
              </a:spcBef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6" invalidUrl="" action="" tgtFrame="" tooltip="" history="1" highlightClick="0" endSnd="0"/>
              </a:rPr>
              <a:t>Գանձարան</a:t>
            </a:r>
          </a:p>
          <a:p>
            <a:pPr lvl="2" marL="1371600" indent="-457200" defTabSz="1828754">
              <a:spcBef>
                <a:spcPts val="330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u="sng">
                <a:hlinkClick r:id="rId7" invalidUrl="" action="" tgtFrame="" tooltip="" history="1" highlightClick="0" endSnd="0"/>
              </a:rPr>
              <a:t>Merriam-Webster</a:t>
            </a:r>
          </a:p>
          <a:p>
            <a:pPr lvl="1" marL="914400" indent="-457200" defTabSz="1828754">
              <a:spcBef>
                <a:spcPts val="3300"/>
              </a:spcBef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t>Ծառադարան - </a:t>
            </a:r>
            <a:r>
              <a:rPr u="sng">
                <a:hlinkClick r:id="rId8" invalidUrl="" action="" tgtFrame="" tooltip="" history="1" highlightClick="0" endSnd="0"/>
              </a:rPr>
              <a:t>Կորպուսային լեզվաբանություն. Ներածություն</a:t>
            </a:r>
            <a:r>
              <a:t>`</a:t>
            </a:r>
          </a:p>
          <a:p>
            <a:pPr lvl="2" marL="1371600" indent="-457200" defTabSz="1828754">
              <a:spcBef>
                <a:spcPts val="3300"/>
              </a:spcBef>
              <a:defRPr sz="3600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9" invalidUrl="" action="" tgtFrame="" tooltip="" history="1" highlightClick="0" endSnd="0"/>
              </a:rPr>
              <a:t>Արևելահայերենի ազգային կորպուսը (ԱՐԵՎԱԿ)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Կորպուսների տեսակները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Կորպուսների տեսակները</a:t>
            </a:r>
          </a:p>
        </p:txBody>
      </p:sp>
      <p:sp>
        <p:nvSpPr>
          <p:cNvPr id="184" name="ըստ պարունակության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734694">
              <a:defRPr sz="4895"/>
            </a:lvl1pPr>
          </a:lstStyle>
          <a:p>
            <a:pPr/>
            <a:r>
              <a:t>ըստ պարունակության</a:t>
            </a:r>
          </a:p>
        </p:txBody>
      </p:sp>
      <p:sp>
        <p:nvSpPr>
          <p:cNvPr id="185" name="Բարբառային`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 marL="792479" indent="-396239" defTabSz="1584920">
              <a:spcBef>
                <a:spcPts val="2900"/>
              </a:spcBef>
              <a:defRPr sz="3120">
                <a:latin typeface="Arian Grqi"/>
                <a:ea typeface="Arian Grqi"/>
                <a:cs typeface="Arian Grqi"/>
                <a:sym typeface="Arian Grqi"/>
              </a:defRPr>
            </a:pPr>
            <a:r>
              <a:t>Բարբառային` </a:t>
            </a:r>
          </a:p>
          <a:p>
            <a:pPr lvl="2" marL="1188719" indent="-396239" defTabSz="1584920">
              <a:spcBef>
                <a:spcPts val="2900"/>
              </a:spcBef>
              <a:defRPr sz="3120">
                <a:latin typeface="Arian Grqi"/>
                <a:ea typeface="Arian Grqi"/>
                <a:cs typeface="Arian Grqi"/>
                <a:sym typeface="Arian Grqi"/>
              </a:defRPr>
            </a:pPr>
            <a:r>
              <a:t>անգլերեն (Բրիտանիա, ԱՄՆ, Հարավային Աֆրիկա, Նոր Զելանդիա եւ Ավստրալիա, ևն),</a:t>
            </a:r>
          </a:p>
          <a:p>
            <a:pPr lvl="2" marL="1188719" indent="-396239" defTabSz="1584920">
              <a:spcBef>
                <a:spcPts val="2900"/>
              </a:spcBef>
              <a:defRPr sz="3120">
                <a:latin typeface="Arian Grqi"/>
                <a:ea typeface="Arian Grqi"/>
                <a:cs typeface="Arian Grqi"/>
                <a:sym typeface="Arian Grqi"/>
              </a:defRPr>
            </a:pPr>
            <a:r>
              <a:t>հայերեն` արեւելահայերեն եւ արեւմտահայերեն բարբառների</a:t>
            </a:r>
          </a:p>
          <a:p>
            <a:pPr lvl="1" marL="792479" indent="-396239" defTabSz="1584920">
              <a:spcBef>
                <a:spcPts val="2900"/>
              </a:spcBef>
              <a:defRPr sz="3120">
                <a:latin typeface="Arian Grqi"/>
                <a:ea typeface="Arian Grqi"/>
                <a:cs typeface="Arian Grqi"/>
                <a:sym typeface="Arian Grqi"/>
              </a:defRPr>
            </a:pPr>
            <a:r>
              <a:t>Բազմալեզու/Զուգահեռ կորպուսներ</a:t>
            </a:r>
          </a:p>
          <a:p>
            <a:pPr lvl="2" marL="1188719" indent="-396239" defTabSz="1584920">
              <a:spcBef>
                <a:spcPts val="2900"/>
              </a:spcBef>
              <a:defRPr sz="312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u="sng">
                <a:hlinkClick r:id="rId2" invalidUrl="" action="" tgtFrame="" tooltip="" history="1" highlightClick="0" endSnd="0"/>
              </a:rPr>
              <a:t>ПАРАЛЛЕЛЬНЫЕ ТЕКСТЫ В СОСТАВЕ НАЦИОНАЛЬНОГО КОРПУСА РУССКОГО ЯЗЫКА</a:t>
            </a:r>
            <a:r>
              <a:t>: НОВЫЕ НАПРАВЛЕНИЯ РАЗВИТИЯ И РЕЗУЛЬТАТЫ</a:t>
            </a:r>
          </a:p>
          <a:p>
            <a:pPr lvl="3" marL="0" indent="891539" defTabSz="297179">
              <a:lnSpc>
                <a:spcPct val="100000"/>
              </a:lnSpc>
              <a:spcBef>
                <a:spcPts val="0"/>
              </a:spcBef>
              <a:buSzTx/>
              <a:buNone/>
              <a:defRPr sz="312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“Сейчас (ԱՀ` 2022 թ.) параллельные корпуса включают следующие параллельные двуязычные (с русским) корпуса: английский, армянский, белорусский, болгарский, испанский, итальянский, латышский, немецкий, польский, украинский, французский, эстонский.”</a:t>
            </a:r>
          </a:p>
          <a:p>
            <a:pPr lvl="1" marL="792479" indent="-396239" defTabSz="1584920">
              <a:spcBef>
                <a:spcPts val="2900"/>
              </a:spcBef>
              <a:defRPr sz="3120">
                <a:latin typeface="Arian Grqi"/>
                <a:ea typeface="Arian Grqi"/>
                <a:cs typeface="Arian Grqi"/>
                <a:sym typeface="Arian Grqi"/>
              </a:defRPr>
            </a:pPr>
            <a:r>
              <a:t>Ժամանակագրական (ոսկեդարյա գրաբար, ուշ գրաբար, վաղ աշխարհաբար, ժամանակակից արարատյան բարբառ, ևն)</a:t>
            </a:r>
          </a:p>
          <a:p>
            <a:pPr lvl="2" marL="1188719" indent="-396239" defTabSz="1584920">
              <a:spcBef>
                <a:spcPts val="2900"/>
              </a:spcBef>
              <a:defRPr sz="3120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3" invalidUrl="" action="" tgtFrame="" tooltip="" history="1" highlightClick="0" endSnd="0"/>
              </a:rPr>
              <a:t>Արևելահայերենի ազգային կորպուսը (ԱՐԵՎԱԿ)</a:t>
            </a:r>
            <a:endParaRPr sz="78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Բնական Լեզուն ՀԼ տեսանկյունից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Բնական Լեզուն ՀԼ տեսանկյունից</a:t>
            </a:r>
          </a:p>
        </p:txBody>
      </p:sp>
      <p:sp>
        <p:nvSpPr>
          <p:cNvPr id="188" name="քերականաություն, իմացաբանություն, գործաբանություն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734694">
              <a:defRPr sz="4895"/>
            </a:lvl1pPr>
          </a:lstStyle>
          <a:p>
            <a:pPr/>
            <a:r>
              <a:t>քերականաություն, իմացաբանություն, գործաբանություն</a:t>
            </a:r>
          </a:p>
        </p:txBody>
      </p:sp>
      <p:sp>
        <p:nvSpPr>
          <p:cNvPr id="189" name="Լեզուն արտադրում է խոս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97408" indent="-597408" defTabSz="2389572">
              <a:spcBef>
                <a:spcPts val="4400"/>
              </a:spcBef>
              <a:defRPr sz="4704">
                <a:latin typeface="Arian Grqi"/>
                <a:ea typeface="Arian Grqi"/>
                <a:cs typeface="Arian Grqi"/>
                <a:sym typeface="Arian Grqi"/>
              </a:defRPr>
            </a:pPr>
            <a:r>
              <a:t>Լեզուն արտադրում է խոսք</a:t>
            </a:r>
          </a:p>
          <a:p>
            <a:pPr marL="597408" indent="-597408" defTabSz="2389572">
              <a:spcBef>
                <a:spcPts val="4400"/>
              </a:spcBef>
              <a:defRPr sz="4704">
                <a:latin typeface="Arian Grqi"/>
                <a:ea typeface="Arian Grqi"/>
                <a:cs typeface="Arian Grqi"/>
                <a:sym typeface="Arian Grqi"/>
              </a:defRPr>
            </a:pPr>
            <a:r>
              <a:t>Խոսքի կառուցվածքը</a:t>
            </a:r>
          </a:p>
          <a:p>
            <a:pPr lvl="1" marL="1194816" indent="-597408" defTabSz="2389572">
              <a:spcBef>
                <a:spcPts val="4400"/>
              </a:spcBef>
              <a:defRPr sz="3136"/>
            </a:pPr>
            <a:r>
              <a:rPr b="1"/>
              <a:t>ձեւույթ</a:t>
            </a:r>
            <a:r>
              <a:t> -&gt; </a:t>
            </a:r>
            <a:r>
              <a:rPr b="1"/>
              <a:t>իմաստույթ</a:t>
            </a:r>
            <a:r>
              <a:t> -&gt; </a:t>
            </a:r>
            <a:r>
              <a:rPr b="1"/>
              <a:t>ֆրազա</a:t>
            </a:r>
            <a:r>
              <a:t> (պարփակություն) </a:t>
            </a:r>
            <a:r>
              <a:rPr b="1"/>
              <a:t>—</a:t>
            </a:r>
            <a:r>
              <a:t>&gt; </a:t>
            </a:r>
            <a:r>
              <a:rPr b="1"/>
              <a:t>նախադասություն</a:t>
            </a:r>
            <a:r>
              <a:t> -&gt; </a:t>
            </a:r>
            <a:r>
              <a:rPr b="1"/>
              <a:t>տեքստ</a:t>
            </a:r>
            <a:r>
              <a:t>  (խոսք, խոսույթ)</a:t>
            </a:r>
          </a:p>
          <a:p>
            <a:pPr marL="0" indent="597408" defTabSz="448055">
              <a:lnSpc>
                <a:spcPct val="100000"/>
              </a:lnSpc>
              <a:spcBef>
                <a:spcPts val="0"/>
              </a:spcBef>
              <a:buSzTx/>
              <a:buNone/>
              <a:defRPr i="1" sz="3528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                                      |                              | - - - - - - - - - - - - - - - - - - - - - - - ^</a:t>
            </a:r>
            <a:endParaRPr i="0"/>
          </a:p>
          <a:p>
            <a:pPr marL="0" indent="597408" defTabSz="448055">
              <a:lnSpc>
                <a:spcPct val="100000"/>
              </a:lnSpc>
              <a:spcBef>
                <a:spcPts val="0"/>
              </a:spcBef>
              <a:buSzTx/>
              <a:buNone/>
              <a:defRPr i="1" sz="3528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                                      | - - - - - - - - - - - - - - - - - - - - - - - - - - - - - - - - - - - - -^</a:t>
            </a:r>
            <a:endParaRPr i="0"/>
          </a:p>
          <a:p>
            <a:pPr marL="448055" indent="-448055" defTabSz="2389572">
              <a:spcBef>
                <a:spcPts val="4400"/>
              </a:spcBef>
              <a:defRPr sz="3528">
                <a:latin typeface="Arian Grqi"/>
                <a:ea typeface="Arian Grqi"/>
                <a:cs typeface="Arian Grqi"/>
                <a:sym typeface="Arian Grqi"/>
              </a:defRPr>
            </a:pPr>
            <a:r>
              <a:t>Լեզվով` ձեւույթների բառապաշարով եւ քերականական օրենքներով, մարդիկ կոդավորում են իրենց մտքերը: Խոսքը, նախադասությունը հատուկ, համայնքում պայմանավորված կոդ է, որով մտքեր եւ մտադրություններ են կոդավորվում: Քերականաությունը կոդավորելու եւ վերծանելու պրոտոկոլն է: Խոսքային կոդին իմաստ է համապատասխանում, որը հիմնականում պայմանավորված է կոդի կառուցվածքով: Բացի իմաստից խոսքը հաղորդում է պարունակում: Քերականաությունը (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syntax</a:t>
            </a:r>
            <a:r>
              <a:t>), իմաստաբանությունը (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semantics</a:t>
            </a:r>
            <a:r>
              <a:t>), գործաբանությունը (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pragmatics</a:t>
            </a:r>
            <a:r>
              <a:t>) ուսումնասիրում են այդ երեք շերտերը` խոսքային կոդը, կոդի իմաստը, խոսողի մտադրությունը, համապատասխանաբար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Բնական Լեզվի վերլուծում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Բնական Լեզվի վերլուծում</a:t>
            </a:r>
          </a:p>
        </p:txBody>
      </p:sp>
      <p:sp>
        <p:nvSpPr>
          <p:cNvPr id="192" name="քերականական, իմացաբանական, գործաբանական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734694">
              <a:defRPr sz="4895"/>
            </a:lvl1pPr>
          </a:lstStyle>
          <a:p>
            <a:pPr/>
            <a:r>
              <a:t>քերականական, իմացաբանական, գործաբանական</a:t>
            </a:r>
          </a:p>
        </p:txBody>
      </p:sp>
      <p:sp>
        <p:nvSpPr>
          <p:cNvPr id="193" name="Վերլուծում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69391" indent="-469391" defTabSz="1877520">
              <a:spcBef>
                <a:spcPts val="3400"/>
              </a:spcBef>
              <a:defRPr sz="3696">
                <a:latin typeface="Arian Grqi"/>
                <a:ea typeface="Arian Grqi"/>
                <a:cs typeface="Arian Grqi"/>
                <a:sym typeface="Arian Grqi"/>
              </a:defRPr>
            </a:pPr>
            <a:r>
              <a:t>Վերլուծում</a:t>
            </a:r>
          </a:p>
          <a:p>
            <a:pPr lvl="1" marL="938783" indent="-469391" defTabSz="1877520">
              <a:spcBef>
                <a:spcPts val="3400"/>
              </a:spcBef>
              <a:defRPr sz="3696">
                <a:latin typeface="Arian Grqi"/>
                <a:ea typeface="Arian Grqi"/>
                <a:cs typeface="Arian Grqi"/>
                <a:sym typeface="Arian Grqi"/>
              </a:defRPr>
            </a:pPr>
            <a:r>
              <a:t>քերականական` պարզում են խոսքի մասերը (գոյական, ածական, ևն) եւ նախադասության անդամներով ձեւավորված բառակապակցությունները (ենթակայական, բայական, խնդրային, որոշչայի) եւ արտանախադասական կառույցները (ձեւայնացված է)</a:t>
            </a:r>
          </a:p>
          <a:p>
            <a:pPr lvl="1" marL="938783" indent="-469391" defTabSz="1877520">
              <a:spcBef>
                <a:spcPts val="3400"/>
              </a:spcBef>
              <a:defRPr sz="3696">
                <a:latin typeface="Arian Grqi"/>
                <a:ea typeface="Arian Grqi"/>
                <a:cs typeface="Arian Grqi"/>
                <a:sym typeface="Arian Grqi"/>
              </a:defRPr>
            </a:pPr>
            <a:r>
              <a:t>իմաստաբանական` պարզում են իմաստային հարաբերությունները (ազդակ, գործող, ուժ, ևն): Ձեւական իմացաբանության նպատակը, ըստ հիմնադիրների (Մոնտագյու, Բարտի) դատողության ճշմարտության որոշումն է (ուսումնասիրության կարիք ունի)  </a:t>
            </a:r>
            <a:r>
              <a:rPr sz="924"/>
              <a:t> </a:t>
            </a:r>
          </a:p>
          <a:p>
            <a:pPr lvl="1" marL="938783" indent="-469391" defTabSz="1877520">
              <a:spcBef>
                <a:spcPts val="3400"/>
              </a:spcBef>
              <a:defRPr sz="3696">
                <a:latin typeface="Arian Grqi"/>
                <a:ea typeface="Arian Grqi"/>
                <a:cs typeface="Arian Grqi"/>
                <a:sym typeface="Arian Grqi"/>
              </a:defRPr>
            </a:pPr>
            <a:r>
              <a:t>գործաբանական` որոշվում է խոսողի մտադրությունը, հաղորդակցային գործողության տեսակը` </a:t>
            </a:r>
            <a:r>
              <a:rPr i="1"/>
              <a:t>Նկարագրական, Հրահանգական</a:t>
            </a:r>
            <a:r>
              <a:t>, </a:t>
            </a:r>
            <a:r>
              <a:rPr i="1"/>
              <a:t>Պատգամական</a:t>
            </a:r>
            <a:r>
              <a:t>,</a:t>
            </a:r>
            <a:r>
              <a:rPr sz="924">
                <a:latin typeface="Times Roman"/>
                <a:ea typeface="Times Roman"/>
                <a:cs typeface="Times Roman"/>
                <a:sym typeface="Times Roman"/>
              </a:rPr>
              <a:t> , </a:t>
            </a:r>
            <a:r>
              <a:rPr i="1"/>
              <a:t>Արտահայտական,</a:t>
            </a:r>
            <a:r>
              <a:t> </a:t>
            </a:r>
            <a:r>
              <a:rPr i="1"/>
              <a:t>Հռչակական</a:t>
            </a:r>
            <a:r>
              <a:t> (Հայտարագրական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)</a:t>
            </a:r>
          </a:p>
          <a:p>
            <a:pPr marL="352043" indent="-352043" defTabSz="1877520">
              <a:spcBef>
                <a:spcPts val="3400"/>
              </a:spcBef>
              <a:defRPr sz="3696">
                <a:latin typeface="Arian Grqi"/>
                <a:ea typeface="Arian Grqi"/>
                <a:cs typeface="Arian Grqi"/>
                <a:sym typeface="Arian Grqi"/>
              </a:defRPr>
            </a:pPr>
            <a:r>
              <a:t>Այսպիսի վերլուծությունից հետո տեքստը բովանդակության ծառի (ԲԾ) տեսքով մուտք է գործում ծառադարան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ԲԾ-ն որպես ներքին կոդ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2194505">
              <a:defRPr spc="-153" sz="7650"/>
            </a:pPr>
            <a:r>
              <a:t>ԲԾ</a:t>
            </a:r>
            <a:r>
              <a:rPr b="0">
                <a:latin typeface="Arian Grqi"/>
                <a:ea typeface="Arian Grqi"/>
                <a:cs typeface="Arian Grqi"/>
                <a:sym typeface="Arian Grqi"/>
              </a:rPr>
              <a:t>-</a:t>
            </a:r>
            <a:r>
              <a:t>ն</a:t>
            </a:r>
            <a:r>
              <a:rPr b="0">
                <a:latin typeface="Arian Grqi"/>
                <a:ea typeface="Arian Grqi"/>
                <a:cs typeface="Arian Grqi"/>
                <a:sym typeface="Arian Grqi"/>
              </a:rPr>
              <a:t> </a:t>
            </a:r>
            <a:r>
              <a:t>որպես</a:t>
            </a:r>
            <a:r>
              <a:rPr b="0">
                <a:latin typeface="Arian Grqi"/>
                <a:ea typeface="Arian Grqi"/>
                <a:cs typeface="Arian Grqi"/>
                <a:sym typeface="Arian Grqi"/>
              </a:rPr>
              <a:t> </a:t>
            </a:r>
            <a:r>
              <a:t>ներքին</a:t>
            </a:r>
            <a:r>
              <a:rPr b="0">
                <a:latin typeface="Arian Grqi"/>
                <a:ea typeface="Arian Grqi"/>
                <a:cs typeface="Arian Grqi"/>
                <a:sym typeface="Arian Grqi"/>
              </a:rPr>
              <a:t> </a:t>
            </a:r>
            <a:r>
              <a:t>կոդ</a:t>
            </a:r>
            <a:r>
              <a:rPr spc="-21" sz="1079">
                <a:latin typeface="Times Roman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196" name="Slide Subtitl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 </a:t>
            </a:r>
          </a:p>
        </p:txBody>
      </p:sp>
      <p:sp>
        <p:nvSpPr>
          <p:cNvPr id="197" name="ԲԾ-ն պետք է ընկալվի ոչ միայն որպես նախադասության մասին լեզվական ամբողջական եւ լիարժեք տեղեկատվության կենտրոնացում, այլ որպես մեքենական կոդի նմանակ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0623" indent="-420623" defTabSz="1682453">
              <a:spcBef>
                <a:spcPts val="3100"/>
              </a:spcBef>
              <a:defRPr sz="3312">
                <a:latin typeface="Arian Grqi"/>
                <a:ea typeface="Arian Grqi"/>
                <a:cs typeface="Arian Grqi"/>
                <a:sym typeface="Arian Grqi"/>
              </a:defRPr>
            </a:pPr>
            <a:r>
              <a:t>ԲԾ-ն պետք է ընկալվի ոչ միայն որպես նախադասության մասին լեզ­վա­կան ամբողջական եւ լիարժեք տեղեկատվության կենտրոնացում, այլ որպես մե­քե­նա­կան կոդի նմանակ: </a:t>
            </a:r>
          </a:p>
          <a:p>
            <a:pPr marL="420623" indent="-420623" defTabSz="1682453">
              <a:spcBef>
                <a:spcPts val="3100"/>
              </a:spcBef>
              <a:defRPr sz="3312">
                <a:latin typeface="Arian Grqi"/>
                <a:ea typeface="Arian Grqi"/>
                <a:cs typeface="Arian Grqi"/>
                <a:sym typeface="Arian Grqi"/>
              </a:defRPr>
            </a:pPr>
            <a:r>
              <a:t>Ինչպես որ ծրագրային, ձեւական լեզվի շարակապիչը ձեւափոխում է տեքստային ծրագիրը մեքենական կոդի, այնպես էլ «լեվական օրգանի» մոդելը կձե­ւա­փոխի խոսքը ԲԾ-ի, որը կպարունակի քերականական, իմաստաբանական, եւ գործաբանական տեղեկույթ:</a:t>
            </a:r>
          </a:p>
          <a:p>
            <a:pPr marL="420623" indent="-420623" defTabSz="1682453">
              <a:spcBef>
                <a:spcPts val="3100"/>
              </a:spcBef>
              <a:defRPr sz="3312">
                <a:latin typeface="Arian Grqi"/>
                <a:ea typeface="Arian Grqi"/>
                <a:cs typeface="Arian Grqi"/>
                <a:sym typeface="Arian Grqi"/>
              </a:defRPr>
            </a:pPr>
            <a:r>
              <a:t>Այսպիսի ԲԾ-ն կարելի աշխատացնել կամ կատարել «ուղեղի» մոդելի վրա:</a:t>
            </a:r>
          </a:p>
          <a:p>
            <a:pPr marL="420623" indent="-420623" defTabSz="1682453">
              <a:spcBef>
                <a:spcPts val="3100"/>
              </a:spcBef>
              <a:defRPr sz="3312">
                <a:latin typeface="Arian Grqi"/>
                <a:ea typeface="Arian Grqi"/>
                <a:cs typeface="Arian Grqi"/>
                <a:sym typeface="Arian Grqi"/>
              </a:defRPr>
            </a:pPr>
            <a:r>
              <a:t>Դրա հետեւանքով կկառուցվեն </a:t>
            </a:r>
            <a:r>
              <a:rPr i="1"/>
              <a:t>խոսույթային շրջանակներ</a:t>
            </a:r>
            <a:r>
              <a:t>, ո­րոն­ցում տեքստի խոսույթը «կար­դալու» հետեւանքը կգրանցվի` ի­մաս­տաբանական դերերի անվանումների եւ ար­ժեք­նե­րի զույգեր, որոնցով կար­տահայտվի տեքստը «կարդալու» հետեւանքով ստաց­ված գի­տելիքը կամ աշխարհի ինս­տիտուցիոնալ ձեւափոխումը: Խոսույթային շրջանակները շատ պայմանականորեն ԾՎԲ-ի (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PSW, Program Status Word</a:t>
            </a:r>
            <a:r>
              <a:t>) նմանակն է:</a:t>
            </a:r>
          </a:p>
          <a:p>
            <a:pPr marL="420623" indent="-420623" defTabSz="1682453">
              <a:spcBef>
                <a:spcPts val="3100"/>
              </a:spcBef>
              <a:defRPr sz="3312">
                <a:latin typeface="Arian Grqi"/>
                <a:ea typeface="Arian Grqi"/>
                <a:cs typeface="Arian Grqi"/>
                <a:sym typeface="Arian Grqi"/>
              </a:defRPr>
            </a:pPr>
            <a:r>
              <a:t>ԲԾ-ների այսպիսի կատարումը «ուղեղի» մոդելում կլինի տեքստի վերլուծման վեր­ջին քայլը եւ նպատակը: Այն կարելի դիտարկել որպես տեքստի շտկում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(debugging)</a:t>
            </a:r>
            <a:r>
              <a:t>, քա­նի որ կատարման ընթացքում կկառուցվի խոսույթային շրջանակը, կորոշվեն հա­ջո­ղու­թյան պայմանները կբացահայտվեն անհետեւողականությունը, ան­կա­պու­թյունը (կա­պակցված չլինելը):</a:t>
            </a:r>
            <a:r>
              <a:rPr sz="828">
                <a:latin typeface="Times Roman"/>
                <a:ea typeface="Times Roman"/>
                <a:cs typeface="Times Roman"/>
                <a:sym typeface="Times Roman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Կորպուսների գործիքակազմը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Կորպուսների գործիքակազմը</a:t>
            </a:r>
          </a:p>
        </p:txBody>
      </p:sp>
      <p:sp>
        <p:nvSpPr>
          <p:cNvPr id="200" name="Slide Subtitl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 </a:t>
            </a:r>
          </a:p>
        </p:txBody>
      </p:sp>
      <p:sp>
        <p:nvSpPr>
          <p:cNvPr id="201" name="Կորպուսային լեզվաբանության մասին նախնական գիտելիքներ կարելի ձեռք բերել այս Ներածության դասերից: Թվարկենք այդտեղ բերված` օգտատերերին մատչելի, եւ չնշված` կորպուսներ կառուցողների, գործիքները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14527" indent="-414527" defTabSz="1658070">
              <a:spcBef>
                <a:spcPts val="3000"/>
              </a:spcBef>
              <a:defRPr sz="3264">
                <a:latin typeface="Arian Grqi"/>
                <a:ea typeface="Arian Grqi"/>
                <a:cs typeface="Arian Grqi"/>
                <a:sym typeface="Arian Grqi"/>
              </a:defRPr>
            </a:pPr>
            <a:r>
              <a:t>Կորպուսային լեզվաբանության մասին նախնական գիտելիքներ կարելի ձեռք բերել այս </a:t>
            </a:r>
            <a:r>
              <a:rPr u="sng">
                <a:hlinkClick r:id="rId2" invalidUrl="" action="" tgtFrame="" tooltip="" history="1" highlightClick="0" endSnd="0"/>
              </a:rPr>
              <a:t>Ներածության</a:t>
            </a:r>
            <a:r>
              <a:t> դասերից: Թվարկենք այդտեղ բերված` օգտատերերին մատչելի, եւ չնշված` կորպուսներ կառուցողների, գործիքները:</a:t>
            </a:r>
          </a:p>
          <a:p>
            <a:pPr marL="414527" indent="-414527" defTabSz="1658070">
              <a:spcBef>
                <a:spcPts val="3000"/>
              </a:spcBef>
              <a:defRPr sz="3264">
                <a:latin typeface="Arian Grqi"/>
                <a:ea typeface="Arian Grqi"/>
                <a:cs typeface="Arian Grqi"/>
                <a:sym typeface="Arian Grqi"/>
              </a:defRPr>
            </a:pPr>
            <a:r>
              <a:t>Կորպուսներ կառուցման գործիքները`</a:t>
            </a:r>
          </a:p>
          <a:p>
            <a:pPr lvl="1" marL="829055" indent="-414527" defTabSz="1658070">
              <a:spcBef>
                <a:spcPts val="3000"/>
              </a:spcBef>
              <a:defRPr sz="3264">
                <a:latin typeface="Arian Grqi"/>
                <a:ea typeface="Arian Grqi"/>
                <a:cs typeface="Arian Grqi"/>
                <a:sym typeface="Arian Grqi"/>
              </a:defRPr>
            </a:pPr>
            <a:r>
              <a:t>Մուտքային տվյալների թվանշացում եւ մեծածավալ հոսքերի կառավարում (Մեծ Տվյալներ` Big Data)</a:t>
            </a:r>
          </a:p>
          <a:p>
            <a:pPr lvl="1" marL="829055" indent="-414527" defTabSz="1658070">
              <a:spcBef>
                <a:spcPts val="3000"/>
              </a:spcBef>
              <a:defRPr sz="3264">
                <a:latin typeface="Arian Grqi"/>
                <a:ea typeface="Arian Grqi"/>
                <a:cs typeface="Arian Grqi"/>
                <a:sym typeface="Arian Grqi"/>
              </a:defRPr>
            </a:pPr>
            <a:r>
              <a:t>Տվյալների մաքրում եւ պիտակավորման պատրաստում</a:t>
            </a:r>
          </a:p>
          <a:p>
            <a:pPr lvl="1" marL="829055" indent="-414527" defTabSz="1658070">
              <a:spcBef>
                <a:spcPts val="3000"/>
              </a:spcBef>
              <a:defRPr sz="3264">
                <a:latin typeface="Arian Grqi"/>
                <a:ea typeface="Arian Grqi"/>
                <a:cs typeface="Arian Grqi"/>
                <a:sym typeface="Arian Grqi"/>
              </a:defRPr>
            </a:pPr>
            <a:r>
              <a:t>Պիտակավուրում` պիտակների երեք բազմություն (այս ֆունցիան նաեւ կորպուսային լեզվաբանին է հասանելի)</a:t>
            </a:r>
          </a:p>
          <a:p>
            <a:pPr marL="414527" indent="-414527" defTabSz="1658070">
              <a:spcBef>
                <a:spcPts val="3000"/>
              </a:spcBef>
              <a:defRPr sz="3264">
                <a:latin typeface="Arian Grqi"/>
                <a:ea typeface="Arian Grqi"/>
                <a:cs typeface="Arian Grqi"/>
                <a:sym typeface="Arian Grqi"/>
              </a:defRPr>
            </a:pPr>
            <a:r>
              <a:t>Կորպուսներից օգտվելու գործիքները`</a:t>
            </a:r>
          </a:p>
          <a:p>
            <a:pPr lvl="1" marL="829055" indent="-414527" defTabSz="1658070">
              <a:spcBef>
                <a:spcPts val="3000"/>
              </a:spcBef>
              <a:defRPr sz="3264">
                <a:latin typeface="Arian Grqi"/>
                <a:ea typeface="Arian Grqi"/>
                <a:cs typeface="Arian Grqi"/>
                <a:sym typeface="Arian Grqi"/>
              </a:defRPr>
            </a:pPr>
            <a:r>
              <a:t>Սիմվոլային եւ լեզվաբանական որոնում (RegEx, ևն)</a:t>
            </a:r>
          </a:p>
          <a:p>
            <a:pPr lvl="1" marL="829055" indent="-414527" defTabSz="1658070">
              <a:spcBef>
                <a:spcPts val="3000"/>
              </a:spcBef>
              <a:defRPr sz="3264">
                <a:latin typeface="Arian Grqi"/>
                <a:ea typeface="Arian Grqi"/>
                <a:cs typeface="Arian Grqi"/>
                <a:sym typeface="Arian Grqi"/>
              </a:defRPr>
            </a:pPr>
            <a:r>
              <a:rPr u="sng">
                <a:hlinkClick r:id="rId3" invalidUrl="" action="" tgtFrame="" tooltip="" history="1" highlightClick="0" endSnd="0"/>
              </a:rPr>
              <a:t>Համաձայնեցման</a:t>
            </a:r>
            <a:r>
              <a:t> տողերի եւ </a:t>
            </a:r>
            <a:r>
              <a:rPr u="sng">
                <a:hlinkClick r:id="rId3" invalidUrl="" action="" tgtFrame="" tooltip="" history="1" highlightClick="0" endSnd="0"/>
              </a:rPr>
              <a:t>Համատեղումների</a:t>
            </a:r>
            <a:r>
              <a:t> արտապատկերում</a:t>
            </a:r>
          </a:p>
          <a:p>
            <a:pPr lvl="1" marL="829055" indent="-414527" defTabSz="1658070">
              <a:spcBef>
                <a:spcPts val="3000"/>
              </a:spcBef>
              <a:defRPr sz="3264">
                <a:latin typeface="Arian Grqi"/>
                <a:ea typeface="Arian Grqi"/>
                <a:cs typeface="Arian Grqi"/>
                <a:sym typeface="Arian Grqi"/>
              </a:defRPr>
            </a:pPr>
            <a:r>
              <a:t>ևն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ՀԼ ուսանում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ՀԼ ուսանում</a:t>
            </a:r>
          </a:p>
        </p:txBody>
      </p:sp>
      <p:sp>
        <p:nvSpPr>
          <p:cNvPr id="204" name="Համալսարանում եւ Հաշվողական լեզվաբանության միջբուհական կենտրոնում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defTabSz="619125">
              <a:defRPr sz="4125"/>
            </a:pPr>
            <a:r>
              <a:t>Համալսարանում եւ </a:t>
            </a:r>
            <a:r>
              <a:rPr u="sng">
                <a:hlinkClick r:id="rId2" invalidUrl="" action="" tgtFrame="" tooltip="" history="1" highlightClick="0" endSnd="0"/>
              </a:rPr>
              <a:t>Հաշվողական լեզվաբանության միջբուհական կենտրոնում</a:t>
            </a:r>
          </a:p>
        </p:txBody>
      </p:sp>
      <p:sp>
        <p:nvSpPr>
          <p:cNvPr id="205" name="Հաշվողական ճարտարագիտության ընդհանրական առարկաներ`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 marL="780287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Հաշվողական ճարտարագիտության ընդհանրական առարկաներ`</a:t>
            </a:r>
          </a:p>
          <a:p>
            <a:pPr lvl="2" marL="1170431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Համակարգագիտություն</a:t>
            </a:r>
          </a:p>
          <a:p>
            <a:pPr lvl="2" marL="1170431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Ծրագրավորում եւ ձեւական լեզուներ</a:t>
            </a:r>
          </a:p>
          <a:p>
            <a:pPr lvl="2" marL="1170431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Կոմբինատորիկա եւ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RegEx</a:t>
            </a:r>
          </a:p>
          <a:p>
            <a:pPr lvl="2" marL="1170431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Տվյալների մշակում եւ պահեստավորում, որոնում </a:t>
            </a:r>
          </a:p>
          <a:p>
            <a:pPr lvl="1" marL="780287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Ձեւական քերականություն. Քերականությունների տեսակները (Չոմսկի), Լեհական նկարագրություն, շարակարգման տեսություն (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compilers, lex/yacc)</a:t>
            </a:r>
            <a:r>
              <a:t>, ևն</a:t>
            </a:r>
          </a:p>
          <a:p>
            <a:pPr lvl="1" marL="780287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Ավտոմատների տեսություն</a:t>
            </a:r>
          </a:p>
          <a:p>
            <a:pPr lvl="1" marL="780287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Տեսական լեզվաբանության հիմունքները</a:t>
            </a:r>
          </a:p>
          <a:p>
            <a:pPr lvl="1" marL="780287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Կորպուսային լեզվաբանության հիմունքները</a:t>
            </a:r>
          </a:p>
          <a:p>
            <a:pPr lvl="1" marL="780287" indent="-390143" defTabSz="1560536">
              <a:spcBef>
                <a:spcPts val="2800"/>
              </a:spcBef>
              <a:defRPr sz="3072">
                <a:latin typeface="Arian Grqi"/>
                <a:ea typeface="Arian Grqi"/>
                <a:cs typeface="Arian Grqi"/>
                <a:sym typeface="Arian Grqi"/>
              </a:defRPr>
            </a:pPr>
            <a:r>
              <a:t>Մեքենայի [խորքային] ուսանում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